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24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2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3.xml.rels" ContentType="application/vnd.openxmlformats-package.relationships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30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1.png" ContentType="image/png"/>
  <Override PartName="/ppt/media/image50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40.png" ContentType="image/png"/>
  <Override PartName="/ppt/media/image52.png" ContentType="image/png"/>
  <Override PartName="/ppt/media/image53.png" ContentType="image/png"/>
  <Override PartName="/ppt/media/image39.png" ContentType="image/png"/>
  <Override PartName="/ppt/media/image9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27.gif" ContentType="image/gif"/>
  <Override PartName="/ppt/media/image36.png" ContentType="image/png"/>
  <Override PartName="/ppt/media/image6.png" ContentType="image/png"/>
  <Override PartName="/ppt/media/image29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2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slide30.xml" ContentType="application/vnd.openxmlformats-officedocument.presentationml.slide+xml"/>
  <Override PartName="/ppt/slides/slide5.xml" ContentType="application/vnd.openxmlformats-officedocument.presentationml.slide+xml"/>
  <Override PartName="/ppt/slides/slide31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move the slide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2000" spc="-1" strike="noStrike">
                <a:latin typeface="Arial"/>
              </a:rPr>
              <a:t>Click to edit the notes format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1400" spc="-1" strike="noStrike">
                <a:latin typeface="Times New Roman"/>
              </a:rPr>
              <a:t>&lt;header&gt;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pt-BR" sz="1400" spc="-1" strike="noStrike">
                <a:latin typeface="Times New Roman"/>
              </a:rPr>
              <a:t>&lt;date/time&gt;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&lt;footer&gt;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4D147945-C6AC-4952-B573-7BBBFA83798D}" type="slidenum">
              <a:rPr b="0" lang="pt-BR" sz="1400" spc="-1" strike="noStrike">
                <a:latin typeface="Times New Roman"/>
              </a:rPr>
              <a:t>&lt;number&gt;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52" name="CustomShape 77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37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79" name="CustomShape 26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38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82" name="CustomShape 32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38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85" name="CustomShape 44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88" name="CustomShape 68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39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91" name="CustomShape 87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39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94" name="CustomShape 50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97" name="CustomShape 56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39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00" name="CustomShape 62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40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03" name="CustomShape 74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40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06" name="CustomShape 165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55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40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09" name="CustomShape 92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41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12" name="CustomShape 97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41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15" name="CustomShape 102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41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18" name="CustomShape 107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42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21" name="CustomShape 112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42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24" name="CustomShape 118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42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27" name="CustomShape 124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42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30" name="CustomShape 130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43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33" name="CustomShape 136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43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36" name="CustomShape 142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58" name="CustomShape 164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43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39" name="CustomShape 148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44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42" name="CustomShape 154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61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64" name="CustomShape 5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67" name="CustomShape 82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36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70" name="CustomShape 14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73" name="CustomShape 24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76" name="CustomShape 38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150000"/>
            <a:ext cx="9714960" cy="12549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14960" cy="12549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7560000" y="6840000"/>
            <a:ext cx="2514960" cy="5349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3"/>
          <p:cNvSpPr/>
          <p:nvPr/>
        </p:nvSpPr>
        <p:spPr>
          <a:xfrm>
            <a:off x="900000" y="6840000"/>
            <a:ext cx="6474960" cy="53496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4"/>
          <p:cNvSpPr/>
          <p:nvPr/>
        </p:nvSpPr>
        <p:spPr>
          <a:xfrm>
            <a:off x="180000" y="6840000"/>
            <a:ext cx="534960" cy="53496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0" y="3150000"/>
            <a:ext cx="9714960" cy="12549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gustavo.hochuli@pucpr.br" TargetMode="External"/><Relationship Id="rId2" Type="http://schemas.openxmlformats.org/officeDocument/2006/relationships/hyperlink" Target="mailto:aghochuli@ppgia.pucpr.br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github.com/andrehochuli/teaching/blob/main/ComputerVision/Lecture%2011%20-%20Image%20Segmentation/Lecture_11_Real_time_YOLOv4_Object_Detection_on_Webcam_in_Google_Colab_%7C_Images_and_Video.ipynb" TargetMode="External"/><Relationship Id="rId2" Type="http://schemas.openxmlformats.org/officeDocument/2006/relationships/hyperlink" Target="https://github.com/Asadullah-Dal17/yolov4-opencv-python" TargetMode="External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hyperlink" Target="https://github.com/andrehochuli/teaching/blob/main/ComputerVision/Lecture%2011%20-%20Image%20Segmentation/Lecture_11_Image_Segmentation_UNET.ipynb" TargetMode="External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7.gif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slideLayout" Target="../slideLayouts/slideLayout13.xml"/><Relationship Id="rId9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hyperlink" Target="https://github.com/andrehochuli/teaching/blob/main/ComputerVision/Lecture%2012%20-%20Generative%20Adversarial%20Network%20(GAN)/Lecture_12-DCGAN.ipynb" TargetMode="Externa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hyperlink" Target="https://github.com/andrehochuli/teaching/blob/main/ComputerVision/Lecture%2012%20-%20Generative%20Adversarial%20Network%20(GAN)/Lecture_12-pix2pix.ipynb" TargetMode="Externa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3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75"/>
          <p:cNvSpPr/>
          <p:nvPr/>
        </p:nvSpPr>
        <p:spPr>
          <a:xfrm>
            <a:off x="360000" y="333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Aula 06 – Segmentação e Redes Generativas Adversárias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27" name="CustomShape 76"/>
          <p:cNvSpPr/>
          <p:nvPr/>
        </p:nvSpPr>
        <p:spPr>
          <a:xfrm>
            <a:off x="540000" y="4680000"/>
            <a:ext cx="9174960" cy="251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gustavo.hochuli@pucpr.br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2"/>
              </a:rPr>
              <a:t>aghochuli@ppgia.pucpr.br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6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Detecção de Objetos - RCNN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81" name="CustomShape 19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82" name="Text Box 4"/>
          <p:cNvSpPr/>
          <p:nvPr/>
        </p:nvSpPr>
        <p:spPr>
          <a:xfrm>
            <a:off x="360000" y="1647720"/>
            <a:ext cx="8317080" cy="454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83" name="" descr=""/>
          <p:cNvPicPr/>
          <p:nvPr/>
        </p:nvPicPr>
        <p:blipFill>
          <a:blip r:embed="rId1"/>
          <a:srcRect l="1367" t="7139" r="4494" b="9160"/>
          <a:stretch/>
        </p:blipFill>
        <p:spPr>
          <a:xfrm>
            <a:off x="1800000" y="3216960"/>
            <a:ext cx="7245360" cy="3621960"/>
          </a:xfrm>
          <a:prstGeom prst="rect">
            <a:avLst/>
          </a:prstGeom>
          <a:ln w="0">
            <a:noFill/>
          </a:ln>
        </p:spPr>
      </p:pic>
      <p:sp>
        <p:nvSpPr>
          <p:cNvPr id="184" name="CustomShape 25"/>
          <p:cNvSpPr/>
          <p:nvPr/>
        </p:nvSpPr>
        <p:spPr>
          <a:xfrm>
            <a:off x="360000" y="18295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R-CNN: Selective Search-&gt;CNN</a:t>
            </a: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Fast: End-to-end (Sel. Search-&gt;ROI Pooling→FC)</a:t>
            </a: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Faster: Region Proposal Network (RPN)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85" name="CustomShape 40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Computacional -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6" name="CustomShape 41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2"/>
          <a:stretch/>
        </p:blipFill>
        <p:spPr>
          <a:xfrm>
            <a:off x="7380360" y="825480"/>
            <a:ext cx="2334600" cy="901440"/>
          </a:xfrm>
          <a:prstGeom prst="rect">
            <a:avLst/>
          </a:prstGeom>
          <a:ln w="0">
            <a:noFill/>
          </a:ln>
        </p:spPr>
      </p:pic>
      <p:sp>
        <p:nvSpPr>
          <p:cNvPr id="188" name=""/>
          <p:cNvSpPr/>
          <p:nvPr/>
        </p:nvSpPr>
        <p:spPr>
          <a:xfrm>
            <a:off x="8096400" y="825480"/>
            <a:ext cx="794880" cy="90144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27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Detecção de Objetos - Yolo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90" name="CustomShape 30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91" name="Text Box 6"/>
          <p:cNvSpPr/>
          <p:nvPr/>
        </p:nvSpPr>
        <p:spPr>
          <a:xfrm>
            <a:off x="360000" y="1647720"/>
            <a:ext cx="8317080" cy="454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92" name="CustomShape 31"/>
          <p:cNvSpPr/>
          <p:nvPr/>
        </p:nvSpPr>
        <p:spPr>
          <a:xfrm>
            <a:off x="360000" y="18295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You Look Once (2015) </a:t>
            </a:r>
            <a:endParaRPr b="0" lang="pt-BR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Joseph Redmon / Ross Girshick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1"/>
          <a:stretch/>
        </p:blipFill>
        <p:spPr>
          <a:xfrm>
            <a:off x="698760" y="2992320"/>
            <a:ext cx="9020160" cy="3306600"/>
          </a:xfrm>
          <a:prstGeom prst="rect">
            <a:avLst/>
          </a:prstGeom>
          <a:ln w="0">
            <a:noFill/>
          </a:ln>
        </p:spPr>
      </p:pic>
      <p:sp>
        <p:nvSpPr>
          <p:cNvPr id="194" name="CustomShape 46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Computacional -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5" name="CustomShape 47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2"/>
          <a:stretch/>
        </p:blipFill>
        <p:spPr>
          <a:xfrm>
            <a:off x="7380360" y="825480"/>
            <a:ext cx="2334600" cy="901440"/>
          </a:xfrm>
          <a:prstGeom prst="rect">
            <a:avLst/>
          </a:prstGeom>
          <a:ln w="0">
            <a:noFill/>
          </a:ln>
        </p:spPr>
      </p:pic>
      <p:sp>
        <p:nvSpPr>
          <p:cNvPr id="197" name=""/>
          <p:cNvSpPr/>
          <p:nvPr/>
        </p:nvSpPr>
        <p:spPr>
          <a:xfrm>
            <a:off x="8096400" y="825480"/>
            <a:ext cx="794880" cy="90144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39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Detecção de Objetos - Yolo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99" name="CustomShape 42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00" name="Text Box 8"/>
          <p:cNvSpPr/>
          <p:nvPr/>
        </p:nvSpPr>
        <p:spPr>
          <a:xfrm>
            <a:off x="360000" y="1647720"/>
            <a:ext cx="8317080" cy="454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01" name="" descr=""/>
          <p:cNvPicPr/>
          <p:nvPr/>
        </p:nvPicPr>
        <p:blipFill>
          <a:blip r:embed="rId1"/>
          <a:stretch/>
        </p:blipFill>
        <p:spPr>
          <a:xfrm>
            <a:off x="1658160" y="2295720"/>
            <a:ext cx="6856560" cy="4456440"/>
          </a:xfrm>
          <a:prstGeom prst="rect">
            <a:avLst/>
          </a:prstGeom>
          <a:ln w="0">
            <a:noFill/>
          </a:ln>
        </p:spPr>
      </p:pic>
      <p:sp>
        <p:nvSpPr>
          <p:cNvPr id="202" name="CustomShape 5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Computacional -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3" name="CustomShape 5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04" name="" descr=""/>
          <p:cNvPicPr/>
          <p:nvPr/>
        </p:nvPicPr>
        <p:blipFill>
          <a:blip r:embed="rId2"/>
          <a:stretch/>
        </p:blipFill>
        <p:spPr>
          <a:xfrm>
            <a:off x="7380360" y="825480"/>
            <a:ext cx="2334600" cy="901440"/>
          </a:xfrm>
          <a:prstGeom prst="rect">
            <a:avLst/>
          </a:prstGeom>
          <a:ln w="0">
            <a:noFill/>
          </a:ln>
        </p:spPr>
      </p:pic>
      <p:sp>
        <p:nvSpPr>
          <p:cNvPr id="205" name=""/>
          <p:cNvSpPr/>
          <p:nvPr/>
        </p:nvSpPr>
        <p:spPr>
          <a:xfrm>
            <a:off x="8096400" y="825480"/>
            <a:ext cx="794880" cy="90144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63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Let’s Code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07" name="CustomShape 66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08" name="Text Box 12"/>
          <p:cNvSpPr/>
          <p:nvPr/>
        </p:nvSpPr>
        <p:spPr>
          <a:xfrm>
            <a:off x="360000" y="1647720"/>
            <a:ext cx="8317080" cy="454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09" name="CustomShape 67"/>
          <p:cNvSpPr/>
          <p:nvPr/>
        </p:nvSpPr>
        <p:spPr>
          <a:xfrm>
            <a:off x="360000" y="18295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YOLO Inference</a:t>
            </a:r>
            <a:endParaRPr b="0" lang="pt-BR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COLAB </a:t>
            </a:r>
            <a:r>
              <a:rPr b="0" i="1" lang="pt-BR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1"/>
              </a:rPr>
              <a:t>[LINK]</a:t>
            </a:r>
            <a:endParaRPr b="0" lang="pt-BR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CPU (local)</a:t>
            </a:r>
            <a:endParaRPr b="0" lang="pt-BR" sz="20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2"/>
              </a:rPr>
              <a:t>https://github.com/Asadullah-Dal17/yolov4-opencv-python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10" name="CustomShape 58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1" name="CustomShape 59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3"/>
          <a:stretch/>
        </p:blipFill>
        <p:spPr>
          <a:xfrm>
            <a:off x="7380360" y="825480"/>
            <a:ext cx="2334600" cy="901440"/>
          </a:xfrm>
          <a:prstGeom prst="rect">
            <a:avLst/>
          </a:prstGeom>
          <a:ln w="0">
            <a:noFill/>
          </a:ln>
        </p:spPr>
      </p:pic>
      <p:sp>
        <p:nvSpPr>
          <p:cNvPr id="213" name=""/>
          <p:cNvSpPr/>
          <p:nvPr/>
        </p:nvSpPr>
        <p:spPr>
          <a:xfrm>
            <a:off x="8096400" y="825480"/>
            <a:ext cx="794880" cy="90144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83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Segmentação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15" name="CustomShape 86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16" name="Text Box 15"/>
          <p:cNvSpPr/>
          <p:nvPr/>
        </p:nvSpPr>
        <p:spPr>
          <a:xfrm>
            <a:off x="360000" y="1647720"/>
            <a:ext cx="8317080" cy="454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17" name="" descr=""/>
          <p:cNvPicPr/>
          <p:nvPr/>
        </p:nvPicPr>
        <p:blipFill>
          <a:blip r:embed="rId1"/>
          <a:stretch/>
        </p:blipFill>
        <p:spPr>
          <a:xfrm>
            <a:off x="795240" y="2340000"/>
            <a:ext cx="8383680" cy="3238920"/>
          </a:xfrm>
          <a:prstGeom prst="rect">
            <a:avLst/>
          </a:prstGeom>
          <a:ln w="0">
            <a:noFill/>
          </a:ln>
        </p:spPr>
      </p:pic>
      <p:sp>
        <p:nvSpPr>
          <p:cNvPr id="218" name=""/>
          <p:cNvSpPr/>
          <p:nvPr/>
        </p:nvSpPr>
        <p:spPr>
          <a:xfrm>
            <a:off x="6305040" y="2348640"/>
            <a:ext cx="2873880" cy="323028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64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0" name="CustomShape 65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45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Segmentação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22" name="CustomShape 48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23" name="Text Box 9"/>
          <p:cNvSpPr/>
          <p:nvPr/>
        </p:nvSpPr>
        <p:spPr>
          <a:xfrm>
            <a:off x="360000" y="1647720"/>
            <a:ext cx="8317080" cy="454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24" name="CustomShape 49"/>
          <p:cNvSpPr/>
          <p:nvPr/>
        </p:nvSpPr>
        <p:spPr>
          <a:xfrm>
            <a:off x="360000" y="18295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Classificação a nível de pixel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25" name="" descr=""/>
          <p:cNvPicPr/>
          <p:nvPr/>
        </p:nvPicPr>
        <p:blipFill>
          <a:blip r:embed="rId1"/>
          <a:stretch/>
        </p:blipFill>
        <p:spPr>
          <a:xfrm>
            <a:off x="620640" y="3058920"/>
            <a:ext cx="3698280" cy="2880000"/>
          </a:xfrm>
          <a:prstGeom prst="rect">
            <a:avLst/>
          </a:prstGeom>
          <a:ln w="0">
            <a:noFill/>
          </a:ln>
        </p:spPr>
      </p:pic>
      <p:pic>
        <p:nvPicPr>
          <p:cNvPr id="226" name="" descr=""/>
          <p:cNvPicPr/>
          <p:nvPr/>
        </p:nvPicPr>
        <p:blipFill>
          <a:blip r:embed="rId2"/>
          <a:stretch/>
        </p:blipFill>
        <p:spPr>
          <a:xfrm>
            <a:off x="4549680" y="3045600"/>
            <a:ext cx="4989240" cy="2893320"/>
          </a:xfrm>
          <a:prstGeom prst="rect">
            <a:avLst/>
          </a:prstGeom>
          <a:ln w="0">
            <a:noFill/>
          </a:ln>
        </p:spPr>
      </p:pic>
      <p:sp>
        <p:nvSpPr>
          <p:cNvPr id="227" name="CustomShape 70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8" name="CustomShape 71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29" name="" descr=""/>
          <p:cNvPicPr/>
          <p:nvPr/>
        </p:nvPicPr>
        <p:blipFill>
          <a:blip r:embed="rId3"/>
          <a:stretch/>
        </p:blipFill>
        <p:spPr>
          <a:xfrm>
            <a:off x="7380720" y="825480"/>
            <a:ext cx="2334600" cy="901440"/>
          </a:xfrm>
          <a:prstGeom prst="rect">
            <a:avLst/>
          </a:prstGeom>
          <a:ln w="0">
            <a:noFill/>
          </a:ln>
        </p:spPr>
      </p:pic>
      <p:sp>
        <p:nvSpPr>
          <p:cNvPr id="230" name=""/>
          <p:cNvSpPr/>
          <p:nvPr/>
        </p:nvSpPr>
        <p:spPr>
          <a:xfrm>
            <a:off x="8888760" y="825480"/>
            <a:ext cx="794880" cy="90144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5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Segmentação – Mask RCNN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32" name="CustomShape 54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33" name="Text Box 10"/>
          <p:cNvSpPr/>
          <p:nvPr/>
        </p:nvSpPr>
        <p:spPr>
          <a:xfrm>
            <a:off x="360000" y="1647720"/>
            <a:ext cx="8317080" cy="454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34" name="CustomShape 55"/>
          <p:cNvSpPr/>
          <p:nvPr/>
        </p:nvSpPr>
        <p:spPr>
          <a:xfrm>
            <a:off x="360360" y="18295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Faster R-CNN with Binary Mask (2017) 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35" name="" descr=""/>
          <p:cNvPicPr/>
          <p:nvPr/>
        </p:nvPicPr>
        <p:blipFill>
          <a:blip r:embed="rId1"/>
          <a:stretch/>
        </p:blipFill>
        <p:spPr>
          <a:xfrm>
            <a:off x="1186560" y="2278440"/>
            <a:ext cx="7812360" cy="4380480"/>
          </a:xfrm>
          <a:prstGeom prst="rect">
            <a:avLst/>
          </a:prstGeom>
          <a:ln w="0">
            <a:noFill/>
          </a:ln>
        </p:spPr>
      </p:pic>
      <p:sp>
        <p:nvSpPr>
          <p:cNvPr id="236" name="CustomShape 79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7" name="CustomShape 80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2"/>
          <a:stretch/>
        </p:blipFill>
        <p:spPr>
          <a:xfrm>
            <a:off x="7380720" y="825480"/>
            <a:ext cx="2334600" cy="901440"/>
          </a:xfrm>
          <a:prstGeom prst="rect">
            <a:avLst/>
          </a:prstGeom>
          <a:ln w="0">
            <a:noFill/>
          </a:ln>
        </p:spPr>
      </p:pic>
      <p:sp>
        <p:nvSpPr>
          <p:cNvPr id="239" name=""/>
          <p:cNvSpPr/>
          <p:nvPr/>
        </p:nvSpPr>
        <p:spPr>
          <a:xfrm>
            <a:off x="8888760" y="825480"/>
            <a:ext cx="794880" cy="90144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57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Segmentação - UNET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41" name="CustomShape 60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42" name="Text Box 11"/>
          <p:cNvSpPr/>
          <p:nvPr/>
        </p:nvSpPr>
        <p:spPr>
          <a:xfrm>
            <a:off x="360000" y="1647720"/>
            <a:ext cx="8317080" cy="454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43" name="CustomShape 61"/>
          <p:cNvSpPr/>
          <p:nvPr/>
        </p:nvSpPr>
        <p:spPr>
          <a:xfrm>
            <a:off x="360000" y="18295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U-Net (Encoder and Decoder) 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44" name="" descr=""/>
          <p:cNvPicPr/>
          <p:nvPr/>
        </p:nvPicPr>
        <p:blipFill>
          <a:blip r:embed="rId1"/>
          <a:stretch/>
        </p:blipFill>
        <p:spPr>
          <a:xfrm>
            <a:off x="1800000" y="2471760"/>
            <a:ext cx="6599520" cy="4184280"/>
          </a:xfrm>
          <a:prstGeom prst="rect">
            <a:avLst/>
          </a:prstGeom>
          <a:ln w="0">
            <a:noFill/>
          </a:ln>
        </p:spPr>
      </p:pic>
      <p:sp>
        <p:nvSpPr>
          <p:cNvPr id="245" name=""/>
          <p:cNvSpPr/>
          <p:nvPr/>
        </p:nvSpPr>
        <p:spPr>
          <a:xfrm>
            <a:off x="1620000" y="2340000"/>
            <a:ext cx="3419280" cy="4316040"/>
          </a:xfrm>
          <a:prstGeom prst="rect">
            <a:avLst/>
          </a:prstGeom>
          <a:solidFill>
            <a:srgbClr val="ff0000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"/>
          <p:cNvSpPr/>
          <p:nvPr/>
        </p:nvSpPr>
        <p:spPr>
          <a:xfrm>
            <a:off x="5040000" y="2340000"/>
            <a:ext cx="3419280" cy="4316040"/>
          </a:xfrm>
          <a:prstGeom prst="rect">
            <a:avLst/>
          </a:prstGeom>
          <a:solidFill>
            <a:srgbClr val="2a6099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"/>
          <p:cNvSpPr/>
          <p:nvPr/>
        </p:nvSpPr>
        <p:spPr>
          <a:xfrm>
            <a:off x="1260000" y="4500000"/>
            <a:ext cx="899280" cy="179280"/>
          </a:xfrm>
          <a:prstGeom prst="rect">
            <a:avLst/>
          </a:prstGeom>
          <a:solidFill>
            <a:srgbClr val="ff0000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90000" bIns="90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DejaVu Sans"/>
              </a:rPr>
              <a:t>Encoder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7920000" y="4500000"/>
            <a:ext cx="899280" cy="179280"/>
          </a:xfrm>
          <a:prstGeom prst="rect">
            <a:avLst/>
          </a:prstGeom>
          <a:solidFill>
            <a:srgbClr val="2a6099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90000" bIns="90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DejaVu Sans"/>
              </a:rPr>
              <a:t>Decoder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249" name="CustomShape 84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50" name="CustomShape 85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51" name="" descr=""/>
          <p:cNvPicPr/>
          <p:nvPr/>
        </p:nvPicPr>
        <p:blipFill>
          <a:blip r:embed="rId2"/>
          <a:stretch/>
        </p:blipFill>
        <p:spPr>
          <a:xfrm>
            <a:off x="7380720" y="825480"/>
            <a:ext cx="2334600" cy="901440"/>
          </a:xfrm>
          <a:prstGeom prst="rect">
            <a:avLst/>
          </a:prstGeom>
          <a:ln w="0">
            <a:noFill/>
          </a:ln>
        </p:spPr>
      </p:pic>
      <p:sp>
        <p:nvSpPr>
          <p:cNvPr id="252" name=""/>
          <p:cNvSpPr/>
          <p:nvPr/>
        </p:nvSpPr>
        <p:spPr>
          <a:xfrm>
            <a:off x="8924760" y="825480"/>
            <a:ext cx="794880" cy="90144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69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Let’s Code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54" name="CustomShape 72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55" name="Text Box 13"/>
          <p:cNvSpPr/>
          <p:nvPr/>
        </p:nvSpPr>
        <p:spPr>
          <a:xfrm>
            <a:off x="360000" y="1647720"/>
            <a:ext cx="8317080" cy="454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56" name="CustomShape 73"/>
          <p:cNvSpPr/>
          <p:nvPr/>
        </p:nvSpPr>
        <p:spPr>
          <a:xfrm>
            <a:off x="360000" y="18295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U-NET (Treino e Inferência)</a:t>
            </a:r>
            <a:endParaRPr b="0" lang="pt-BR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pt-BR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1"/>
              </a:rPr>
              <a:t>[LINK]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57" name="CustomShape 89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58" name="CustomShape 90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59" name="" descr=""/>
          <p:cNvPicPr/>
          <p:nvPr/>
        </p:nvPicPr>
        <p:blipFill>
          <a:blip r:embed="rId2"/>
          <a:stretch/>
        </p:blipFill>
        <p:spPr>
          <a:xfrm>
            <a:off x="7381080" y="825480"/>
            <a:ext cx="2334600" cy="901440"/>
          </a:xfrm>
          <a:prstGeom prst="rect">
            <a:avLst/>
          </a:prstGeom>
          <a:ln w="0">
            <a:noFill/>
          </a:ln>
        </p:spPr>
      </p:pic>
      <p:sp>
        <p:nvSpPr>
          <p:cNvPr id="260" name=""/>
          <p:cNvSpPr/>
          <p:nvPr/>
        </p:nvSpPr>
        <p:spPr>
          <a:xfrm>
            <a:off x="8925120" y="825480"/>
            <a:ext cx="794880" cy="90144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63"/>
          <p:cNvSpPr/>
          <p:nvPr/>
        </p:nvSpPr>
        <p:spPr>
          <a:xfrm>
            <a:off x="360000" y="333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Generati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vas 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Adversár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ias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Tópicos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0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31" name="CustomShape 4"/>
          <p:cNvSpPr/>
          <p:nvPr/>
        </p:nvSpPr>
        <p:spPr>
          <a:xfrm>
            <a:off x="360000" y="198000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Classificação vs Segmentação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Classificação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Detecção de Objetos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Segmentação</a:t>
            </a: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Redes Generativas Adversárias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DCGAN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PIX2PIX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Codificação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88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Tópicos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63" name="CustomShape 91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DCGAN</a:t>
            </a: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PIX2PIX</a:t>
            </a: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Prática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64" name="CustomShape 94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5" name="CustomShape 95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93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Fakes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67" name="CustomShape 96"/>
          <p:cNvSpPr/>
          <p:nvPr/>
        </p:nvSpPr>
        <p:spPr>
          <a:xfrm>
            <a:off x="427320" y="17395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Generalização: Dados Sintéticos gerados a partir do aprendizado da distribuição real do dado</a:t>
            </a:r>
            <a:endParaRPr b="0" lang="pt-BR" sz="16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Aplicações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Filmes (Cenários Sintéticos)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Fotografia (Estimação de Pose, Coloração Artificial, Redução de Ruído)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Troca de Contexto (Zebra-&gt;Cavalo)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………</a:t>
            </a: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268" name="" descr=""/>
          <p:cNvPicPr/>
          <p:nvPr/>
        </p:nvPicPr>
        <p:blipFill>
          <a:blip r:embed="rId1"/>
          <a:stretch/>
        </p:blipFill>
        <p:spPr>
          <a:xfrm>
            <a:off x="5068800" y="3200400"/>
            <a:ext cx="3846600" cy="1599840"/>
          </a:xfrm>
          <a:prstGeom prst="rect">
            <a:avLst/>
          </a:prstGeom>
          <a:ln w="0">
            <a:noFill/>
          </a:ln>
        </p:spPr>
      </p:pic>
      <p:pic>
        <p:nvPicPr>
          <p:cNvPr id="269" name="" descr=""/>
          <p:cNvPicPr/>
          <p:nvPr/>
        </p:nvPicPr>
        <p:blipFill>
          <a:blip r:embed="rId2"/>
          <a:stretch/>
        </p:blipFill>
        <p:spPr>
          <a:xfrm>
            <a:off x="1134720" y="4114800"/>
            <a:ext cx="2751480" cy="2514600"/>
          </a:xfrm>
          <a:prstGeom prst="rect">
            <a:avLst/>
          </a:prstGeom>
          <a:ln w="0">
            <a:noFill/>
          </a:ln>
        </p:spPr>
      </p:pic>
      <p:pic>
        <p:nvPicPr>
          <p:cNvPr id="270" name="" descr=""/>
          <p:cNvPicPr/>
          <p:nvPr/>
        </p:nvPicPr>
        <p:blipFill>
          <a:blip r:embed="rId3"/>
          <a:stretch/>
        </p:blipFill>
        <p:spPr>
          <a:xfrm>
            <a:off x="5257800" y="4882320"/>
            <a:ext cx="3657600" cy="1747080"/>
          </a:xfrm>
          <a:prstGeom prst="rect">
            <a:avLst/>
          </a:prstGeom>
          <a:ln w="0">
            <a:noFill/>
          </a:ln>
        </p:spPr>
      </p:pic>
      <p:sp>
        <p:nvSpPr>
          <p:cNvPr id="271" name="CustomShape 99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72" name="CustomShape 100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98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Generative Adversarial Networks (GAN’s)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74" name="CustomShape 101"/>
          <p:cNvSpPr/>
          <p:nvPr/>
        </p:nvSpPr>
        <p:spPr>
          <a:xfrm>
            <a:off x="360000" y="1692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Gerador: Ruído → Data</a:t>
            </a:r>
            <a:endParaRPr b="0" lang="pt-BR" sz="18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Discriminador: Classificação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75" name="" descr=""/>
          <p:cNvPicPr/>
          <p:nvPr/>
        </p:nvPicPr>
        <p:blipFill>
          <a:blip r:embed="rId1"/>
          <a:stretch/>
        </p:blipFill>
        <p:spPr>
          <a:xfrm>
            <a:off x="360000" y="2971800"/>
            <a:ext cx="7542720" cy="3561480"/>
          </a:xfrm>
          <a:prstGeom prst="rect">
            <a:avLst/>
          </a:prstGeom>
          <a:ln w="0">
            <a:noFill/>
          </a:ln>
        </p:spPr>
      </p:pic>
      <p:pic>
        <p:nvPicPr>
          <p:cNvPr id="276" name="" descr=""/>
          <p:cNvPicPr/>
          <p:nvPr/>
        </p:nvPicPr>
        <p:blipFill>
          <a:blip r:embed="rId2"/>
          <a:stretch/>
        </p:blipFill>
        <p:spPr>
          <a:xfrm>
            <a:off x="6071040" y="1720800"/>
            <a:ext cx="2843280" cy="1827720"/>
          </a:xfrm>
          <a:prstGeom prst="rect">
            <a:avLst/>
          </a:prstGeom>
          <a:ln w="0">
            <a:noFill/>
          </a:ln>
        </p:spPr>
      </p:pic>
      <p:sp>
        <p:nvSpPr>
          <p:cNvPr id="277" name="CustomShape 104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78" name="CustomShape 105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03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Modelo Generativo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80" name="CustomShape 106"/>
          <p:cNvSpPr/>
          <p:nvPr/>
        </p:nvSpPr>
        <p:spPr>
          <a:xfrm>
            <a:off x="315000" y="173736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Aprende a distribuição do dado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81" name="" descr=""/>
          <p:cNvPicPr/>
          <p:nvPr/>
        </p:nvPicPr>
        <p:blipFill>
          <a:blip r:embed="rId1"/>
          <a:stretch/>
        </p:blipFill>
        <p:spPr>
          <a:xfrm>
            <a:off x="2286000" y="4029480"/>
            <a:ext cx="6399720" cy="2381400"/>
          </a:xfrm>
          <a:prstGeom prst="rect">
            <a:avLst/>
          </a:prstGeom>
          <a:ln w="0">
            <a:noFill/>
          </a:ln>
        </p:spPr>
      </p:pic>
      <p:pic>
        <p:nvPicPr>
          <p:cNvPr id="282" name="" descr=""/>
          <p:cNvPicPr/>
          <p:nvPr/>
        </p:nvPicPr>
        <p:blipFill>
          <a:blip r:embed="rId2"/>
          <a:stretch/>
        </p:blipFill>
        <p:spPr>
          <a:xfrm>
            <a:off x="5715000" y="1574280"/>
            <a:ext cx="3925440" cy="1853640"/>
          </a:xfrm>
          <a:prstGeom prst="rect">
            <a:avLst/>
          </a:prstGeom>
          <a:ln w="0">
            <a:noFill/>
          </a:ln>
        </p:spPr>
      </p:pic>
      <p:sp>
        <p:nvSpPr>
          <p:cNvPr id="283" name=""/>
          <p:cNvSpPr/>
          <p:nvPr/>
        </p:nvSpPr>
        <p:spPr>
          <a:xfrm>
            <a:off x="5715000" y="2286000"/>
            <a:ext cx="2056320" cy="1141920"/>
          </a:xfrm>
          <a:prstGeom prst="rect">
            <a:avLst/>
          </a:prstGeom>
          <a:solidFill>
            <a:srgbClr val="729fcf">
              <a:alpha val="4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109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85" name="CustomShape 110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08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Modelo Generativo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87" name="CustomShape 111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88" name="" descr=""/>
          <p:cNvPicPr/>
          <p:nvPr/>
        </p:nvPicPr>
        <p:blipFill>
          <a:blip r:embed="rId1"/>
          <a:stretch/>
        </p:blipFill>
        <p:spPr>
          <a:xfrm>
            <a:off x="5715000" y="1574280"/>
            <a:ext cx="3925440" cy="1853640"/>
          </a:xfrm>
          <a:prstGeom prst="rect">
            <a:avLst/>
          </a:prstGeom>
          <a:ln w="0">
            <a:noFill/>
          </a:ln>
        </p:spPr>
      </p:pic>
      <p:sp>
        <p:nvSpPr>
          <p:cNvPr id="289" name=""/>
          <p:cNvSpPr/>
          <p:nvPr/>
        </p:nvSpPr>
        <p:spPr>
          <a:xfrm>
            <a:off x="457200" y="1828800"/>
            <a:ext cx="1977120" cy="159912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Real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2816640" y="1828800"/>
            <a:ext cx="1982880" cy="159912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Fake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91" name="" descr=""/>
          <p:cNvPicPr/>
          <p:nvPr/>
        </p:nvPicPr>
        <p:blipFill>
          <a:blip r:embed="rId4"/>
          <a:stretch/>
        </p:blipFill>
        <p:spPr>
          <a:xfrm>
            <a:off x="577800" y="4307400"/>
            <a:ext cx="1947240" cy="1599120"/>
          </a:xfrm>
          <a:prstGeom prst="rect">
            <a:avLst/>
          </a:prstGeom>
          <a:ln w="0">
            <a:noFill/>
          </a:ln>
        </p:spPr>
      </p:pic>
      <p:pic>
        <p:nvPicPr>
          <p:cNvPr id="292" name="" descr=""/>
          <p:cNvPicPr/>
          <p:nvPr/>
        </p:nvPicPr>
        <p:blipFill>
          <a:blip r:embed="rId5"/>
          <a:stretch/>
        </p:blipFill>
        <p:spPr>
          <a:xfrm>
            <a:off x="2971800" y="4280400"/>
            <a:ext cx="2056320" cy="1670760"/>
          </a:xfrm>
          <a:prstGeom prst="rect">
            <a:avLst/>
          </a:prstGeom>
          <a:ln w="0">
            <a:noFill/>
          </a:ln>
        </p:spPr>
      </p:pic>
      <p:pic>
        <p:nvPicPr>
          <p:cNvPr id="293" name="" descr=""/>
          <p:cNvPicPr/>
          <p:nvPr/>
        </p:nvPicPr>
        <p:blipFill>
          <a:blip r:embed="rId6"/>
          <a:stretch/>
        </p:blipFill>
        <p:spPr>
          <a:xfrm>
            <a:off x="5414400" y="4273200"/>
            <a:ext cx="2056320" cy="1669320"/>
          </a:xfrm>
          <a:prstGeom prst="rect">
            <a:avLst/>
          </a:prstGeom>
          <a:ln w="0">
            <a:noFill/>
          </a:ln>
        </p:spPr>
      </p:pic>
      <p:pic>
        <p:nvPicPr>
          <p:cNvPr id="294" name="" descr=""/>
          <p:cNvPicPr/>
          <p:nvPr/>
        </p:nvPicPr>
        <p:blipFill>
          <a:blip r:embed="rId7"/>
          <a:stretch/>
        </p:blipFill>
        <p:spPr>
          <a:xfrm>
            <a:off x="7837920" y="4343400"/>
            <a:ext cx="1990800" cy="1628640"/>
          </a:xfrm>
          <a:prstGeom prst="rect">
            <a:avLst/>
          </a:prstGeom>
          <a:ln w="0">
            <a:noFill/>
          </a:ln>
        </p:spPr>
      </p:pic>
      <p:sp>
        <p:nvSpPr>
          <p:cNvPr id="295" name=""/>
          <p:cNvSpPr/>
          <p:nvPr/>
        </p:nvSpPr>
        <p:spPr>
          <a:xfrm>
            <a:off x="685800" y="6172200"/>
            <a:ext cx="9144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 anchor="t" anchorCtr="1">
            <a:noAutofit/>
          </a:bodyPr>
          <a:p>
            <a:pPr algn="ctr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Training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96" name=""/>
          <p:cNvSpPr/>
          <p:nvPr/>
        </p:nvSpPr>
        <p:spPr>
          <a:xfrm>
            <a:off x="5715000" y="2286000"/>
            <a:ext cx="2056320" cy="1141920"/>
          </a:xfrm>
          <a:prstGeom prst="rect">
            <a:avLst/>
          </a:prstGeom>
          <a:solidFill>
            <a:srgbClr val="729fcf">
              <a:alpha val="4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114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98" name="CustomShape 115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13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Modelo Generativo Profundo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00" name="CustomShape 116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301" name="" descr=""/>
          <p:cNvPicPr/>
          <p:nvPr/>
        </p:nvPicPr>
        <p:blipFill>
          <a:blip r:embed="rId1"/>
          <a:stretch/>
        </p:blipFill>
        <p:spPr>
          <a:xfrm>
            <a:off x="5715000" y="1574280"/>
            <a:ext cx="3925440" cy="1853640"/>
          </a:xfrm>
          <a:prstGeom prst="rect">
            <a:avLst/>
          </a:prstGeom>
          <a:ln w="0">
            <a:noFill/>
          </a:ln>
        </p:spPr>
      </p:pic>
      <p:pic>
        <p:nvPicPr>
          <p:cNvPr id="302" name="" descr=""/>
          <p:cNvPicPr/>
          <p:nvPr/>
        </p:nvPicPr>
        <p:blipFill>
          <a:blip r:embed="rId2"/>
          <a:stretch/>
        </p:blipFill>
        <p:spPr>
          <a:xfrm>
            <a:off x="457200" y="3200400"/>
            <a:ext cx="6707160" cy="3656520"/>
          </a:xfrm>
          <a:prstGeom prst="rect">
            <a:avLst/>
          </a:prstGeom>
          <a:ln w="0">
            <a:noFill/>
          </a:ln>
        </p:spPr>
      </p:pic>
      <p:sp>
        <p:nvSpPr>
          <p:cNvPr id="303" name=""/>
          <p:cNvSpPr/>
          <p:nvPr/>
        </p:nvSpPr>
        <p:spPr>
          <a:xfrm>
            <a:off x="5715000" y="2286000"/>
            <a:ext cx="2056320" cy="1141920"/>
          </a:xfrm>
          <a:prstGeom prst="rect">
            <a:avLst/>
          </a:prstGeom>
          <a:solidFill>
            <a:srgbClr val="729fcf">
              <a:alpha val="4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117"/>
          <p:cNvSpPr/>
          <p:nvPr/>
        </p:nvSpPr>
        <p:spPr>
          <a:xfrm>
            <a:off x="315000" y="173736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Camadas Des-Convolucionais  (upsampling)</a:t>
            </a:r>
            <a:endParaRPr b="0" lang="pt-BR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Ruído → Imagens Sintéticas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05" name="CustomShape 120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06" name="CustomShape 121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19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Modelo Discriminante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08" name="CustomShape 122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309" name="" descr=""/>
          <p:cNvPicPr/>
          <p:nvPr/>
        </p:nvPicPr>
        <p:blipFill>
          <a:blip r:embed="rId1"/>
          <a:stretch/>
        </p:blipFill>
        <p:spPr>
          <a:xfrm>
            <a:off x="5715000" y="1574280"/>
            <a:ext cx="3925440" cy="1853640"/>
          </a:xfrm>
          <a:prstGeom prst="rect">
            <a:avLst/>
          </a:prstGeom>
          <a:ln w="0">
            <a:noFill/>
          </a:ln>
        </p:spPr>
      </p:pic>
      <p:sp>
        <p:nvSpPr>
          <p:cNvPr id="310" name=""/>
          <p:cNvSpPr/>
          <p:nvPr/>
        </p:nvSpPr>
        <p:spPr>
          <a:xfrm>
            <a:off x="7543800" y="1980000"/>
            <a:ext cx="2056320" cy="1141920"/>
          </a:xfrm>
          <a:prstGeom prst="rect">
            <a:avLst/>
          </a:prstGeom>
          <a:solidFill>
            <a:srgbClr val="729fcf">
              <a:alpha val="4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11" name="" descr=""/>
          <p:cNvPicPr/>
          <p:nvPr/>
        </p:nvPicPr>
        <p:blipFill>
          <a:blip r:embed="rId2"/>
          <a:stretch/>
        </p:blipFill>
        <p:spPr>
          <a:xfrm>
            <a:off x="2057400" y="3429000"/>
            <a:ext cx="6541200" cy="3220920"/>
          </a:xfrm>
          <a:prstGeom prst="rect">
            <a:avLst/>
          </a:prstGeom>
          <a:ln w="0">
            <a:noFill/>
          </a:ln>
        </p:spPr>
      </p:pic>
      <p:sp>
        <p:nvSpPr>
          <p:cNvPr id="312" name="CustomShape 123"/>
          <p:cNvSpPr/>
          <p:nvPr/>
        </p:nvSpPr>
        <p:spPr>
          <a:xfrm>
            <a:off x="315000" y="173736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Classificação: Falso ou Real ?</a:t>
            </a:r>
            <a:endParaRPr b="0" lang="pt-BR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CNN 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13" name="CustomShape 126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14" name="CustomShape 127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25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Treinamento Adversário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16" name="CustomShape 128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317" name="" descr=""/>
          <p:cNvPicPr/>
          <p:nvPr/>
        </p:nvPicPr>
        <p:blipFill>
          <a:blip r:embed="rId1"/>
          <a:stretch/>
        </p:blipFill>
        <p:spPr>
          <a:xfrm>
            <a:off x="5715000" y="1574280"/>
            <a:ext cx="3925440" cy="1853640"/>
          </a:xfrm>
          <a:prstGeom prst="rect">
            <a:avLst/>
          </a:prstGeom>
          <a:ln w="0">
            <a:noFill/>
          </a:ln>
        </p:spPr>
      </p:pic>
      <p:sp>
        <p:nvSpPr>
          <p:cNvPr id="318" name="CustomShape 129"/>
          <p:cNvSpPr/>
          <p:nvPr/>
        </p:nvSpPr>
        <p:spPr>
          <a:xfrm>
            <a:off x="315000" y="173736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Erro Adversário (Min-Max)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19" name=""/>
          <p:cNvSpPr/>
          <p:nvPr/>
        </p:nvSpPr>
        <p:spPr>
          <a:xfrm>
            <a:off x="5715000" y="1600200"/>
            <a:ext cx="3885120" cy="1827720"/>
          </a:xfrm>
          <a:prstGeom prst="rect">
            <a:avLst/>
          </a:prstGeom>
          <a:solidFill>
            <a:srgbClr val="729fcf">
              <a:alpha val="4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20" name="" descr=""/>
          <p:cNvPicPr/>
          <p:nvPr/>
        </p:nvPicPr>
        <p:blipFill>
          <a:blip r:embed="rId2"/>
          <a:stretch/>
        </p:blipFill>
        <p:spPr>
          <a:xfrm>
            <a:off x="2514600" y="3566520"/>
            <a:ext cx="5804640" cy="3087000"/>
          </a:xfrm>
          <a:prstGeom prst="rect">
            <a:avLst/>
          </a:prstGeom>
          <a:ln w="0">
            <a:noFill/>
          </a:ln>
        </p:spPr>
      </p:pic>
      <p:pic>
        <p:nvPicPr>
          <p:cNvPr id="321" name="" descr=""/>
          <p:cNvPicPr/>
          <p:nvPr/>
        </p:nvPicPr>
        <p:blipFill>
          <a:blip r:embed="rId3"/>
          <a:stretch/>
        </p:blipFill>
        <p:spPr>
          <a:xfrm>
            <a:off x="360000" y="2288160"/>
            <a:ext cx="5168160" cy="456120"/>
          </a:xfrm>
          <a:prstGeom prst="rect">
            <a:avLst/>
          </a:prstGeom>
          <a:ln w="0">
            <a:noFill/>
          </a:ln>
        </p:spPr>
      </p:pic>
      <p:sp>
        <p:nvSpPr>
          <p:cNvPr id="322" name="CustomShape 13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23" name="CustomShape 13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31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Let’s Code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25" name="CustomShape 134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326" name="" descr=""/>
          <p:cNvPicPr/>
          <p:nvPr/>
        </p:nvPicPr>
        <p:blipFill>
          <a:blip r:embed="rId1"/>
          <a:stretch/>
        </p:blipFill>
        <p:spPr>
          <a:xfrm>
            <a:off x="1371600" y="2514600"/>
            <a:ext cx="7676640" cy="3625560"/>
          </a:xfrm>
          <a:prstGeom prst="rect">
            <a:avLst/>
          </a:prstGeom>
          <a:ln w="0">
            <a:noFill/>
          </a:ln>
        </p:spPr>
      </p:pic>
      <p:sp>
        <p:nvSpPr>
          <p:cNvPr id="327" name="CustomShape 135"/>
          <p:cNvSpPr/>
          <p:nvPr/>
        </p:nvSpPr>
        <p:spPr>
          <a:xfrm>
            <a:off x="315000" y="173736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LINK: Lecture_12-DCGAN.ipynb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28" name="CustomShape 138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29" name="CustomShape 139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37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Pix2Pix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31" name="CustomShape 140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32" name="CustomShape 141"/>
          <p:cNvSpPr/>
          <p:nvPr/>
        </p:nvSpPr>
        <p:spPr>
          <a:xfrm>
            <a:off x="315000" y="173736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Transformação de Contexto (Image Translation)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333" name="" descr=""/>
          <p:cNvPicPr/>
          <p:nvPr/>
        </p:nvPicPr>
        <p:blipFill>
          <a:blip r:embed="rId1"/>
          <a:stretch/>
        </p:blipFill>
        <p:spPr>
          <a:xfrm>
            <a:off x="457200" y="2514600"/>
            <a:ext cx="8687160" cy="3199320"/>
          </a:xfrm>
          <a:prstGeom prst="rect">
            <a:avLst/>
          </a:prstGeom>
          <a:ln w="0">
            <a:noFill/>
          </a:ln>
        </p:spPr>
      </p:pic>
      <p:sp>
        <p:nvSpPr>
          <p:cNvPr id="334" name="CustomShape 144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35" name="CustomShape 145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43"/>
          <p:cNvSpPr/>
          <p:nvPr/>
        </p:nvSpPr>
        <p:spPr>
          <a:xfrm>
            <a:off x="360000" y="333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Segmentação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43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Pix2Pix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37" name="CustomShape 146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38" name="CustomShape 147"/>
          <p:cNvSpPr/>
          <p:nvPr/>
        </p:nvSpPr>
        <p:spPr>
          <a:xfrm>
            <a:off x="315000" y="173736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Modelo Generativo: Arquitetura Encoder-Decoder (i.e U-Net)</a:t>
            </a:r>
            <a:endParaRPr b="0" lang="pt-BR" sz="18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Base de Dados Pareada (Origem-&gt;Destino)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339" name="" descr=""/>
          <p:cNvPicPr/>
          <p:nvPr/>
        </p:nvPicPr>
        <p:blipFill>
          <a:blip r:embed="rId1"/>
          <a:stretch/>
        </p:blipFill>
        <p:spPr>
          <a:xfrm>
            <a:off x="2286000" y="2953440"/>
            <a:ext cx="5063760" cy="3446280"/>
          </a:xfrm>
          <a:prstGeom prst="rect">
            <a:avLst/>
          </a:prstGeom>
          <a:ln w="0">
            <a:noFill/>
          </a:ln>
        </p:spPr>
      </p:pic>
      <p:pic>
        <p:nvPicPr>
          <p:cNvPr id="340" name="" descr=""/>
          <p:cNvPicPr/>
          <p:nvPr/>
        </p:nvPicPr>
        <p:blipFill>
          <a:blip r:embed="rId2"/>
          <a:srcRect l="0" t="0" r="58026" b="0"/>
          <a:stretch/>
        </p:blipFill>
        <p:spPr>
          <a:xfrm>
            <a:off x="8458200" y="3185280"/>
            <a:ext cx="1107000" cy="1614240"/>
          </a:xfrm>
          <a:prstGeom prst="rect">
            <a:avLst/>
          </a:prstGeom>
          <a:ln w="0">
            <a:noFill/>
          </a:ln>
        </p:spPr>
      </p:pic>
      <p:sp>
        <p:nvSpPr>
          <p:cNvPr id="341" name="CustomShape 150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42" name="CustomShape 151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49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Let’s Code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44" name="CustomShape 152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45" name="CustomShape 153"/>
          <p:cNvSpPr/>
          <p:nvPr/>
        </p:nvSpPr>
        <p:spPr>
          <a:xfrm>
            <a:off x="315000" y="173736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LINK: Lecture_12-pix2pix.ipynb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46" name="" descr=""/>
          <p:cNvPicPr/>
          <p:nvPr/>
        </p:nvPicPr>
        <p:blipFill>
          <a:blip r:embed="rId2"/>
          <a:stretch/>
        </p:blipFill>
        <p:spPr>
          <a:xfrm>
            <a:off x="2286000" y="2953800"/>
            <a:ext cx="5063760" cy="3446280"/>
          </a:xfrm>
          <a:prstGeom prst="rect">
            <a:avLst/>
          </a:prstGeom>
          <a:ln w="0">
            <a:noFill/>
          </a:ln>
        </p:spPr>
      </p:pic>
      <p:sp>
        <p:nvSpPr>
          <p:cNvPr id="347" name="CustomShape 156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48" name="CustomShape 157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349" name="" descr=""/>
          <p:cNvPicPr/>
          <p:nvPr/>
        </p:nvPicPr>
        <p:blipFill>
          <a:blip r:embed="rId3"/>
          <a:srcRect l="0" t="0" r="58026" b="0"/>
          <a:stretch/>
        </p:blipFill>
        <p:spPr>
          <a:xfrm>
            <a:off x="8458560" y="3185280"/>
            <a:ext cx="1107000" cy="1614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Classificação vs Segmentação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34" name="CustomShape 4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35" name="Text Box 3"/>
          <p:cNvSpPr/>
          <p:nvPr/>
        </p:nvSpPr>
        <p:spPr>
          <a:xfrm>
            <a:off x="360000" y="1647720"/>
            <a:ext cx="8317080" cy="454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795240" y="2340000"/>
            <a:ext cx="8383680" cy="3238920"/>
          </a:xfrm>
          <a:prstGeom prst="rect">
            <a:avLst/>
          </a:prstGeom>
          <a:ln w="0">
            <a:noFill/>
          </a:ln>
        </p:spPr>
      </p:pic>
      <p:sp>
        <p:nvSpPr>
          <p:cNvPr id="137" name="CustomShape 7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8" name="CustomShape 9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8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Classificação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40" name="CustomShape 11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41" name="Text Box 2"/>
          <p:cNvSpPr/>
          <p:nvPr/>
        </p:nvSpPr>
        <p:spPr>
          <a:xfrm>
            <a:off x="360000" y="1647720"/>
            <a:ext cx="8317080" cy="454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1260000" y="2707560"/>
            <a:ext cx="8098920" cy="3051360"/>
          </a:xfrm>
          <a:prstGeom prst="rect">
            <a:avLst/>
          </a:prstGeom>
          <a:ln w="0">
            <a:noFill/>
          </a:ln>
        </p:spPr>
      </p:pic>
      <p:pic>
        <p:nvPicPr>
          <p:cNvPr id="143" name="" descr=""/>
          <p:cNvPicPr/>
          <p:nvPr/>
        </p:nvPicPr>
        <p:blipFill>
          <a:blip r:embed="rId2"/>
          <a:stretch/>
        </p:blipFill>
        <p:spPr>
          <a:xfrm>
            <a:off x="7380000" y="825480"/>
            <a:ext cx="2334600" cy="901440"/>
          </a:xfrm>
          <a:prstGeom prst="rect">
            <a:avLst/>
          </a:prstGeom>
          <a:ln w="0">
            <a:noFill/>
          </a:ln>
        </p:spPr>
      </p:pic>
      <p:sp>
        <p:nvSpPr>
          <p:cNvPr id="144" name=""/>
          <p:cNvSpPr/>
          <p:nvPr/>
        </p:nvSpPr>
        <p:spPr>
          <a:xfrm>
            <a:off x="7380000" y="825480"/>
            <a:ext cx="794880" cy="90144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10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6" name="CustomShape 12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78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Detecção de Objetos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48" name="CustomShape 81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49" name="Text Box 14"/>
          <p:cNvSpPr/>
          <p:nvPr/>
        </p:nvSpPr>
        <p:spPr>
          <a:xfrm>
            <a:off x="360000" y="1647720"/>
            <a:ext cx="8317080" cy="454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795240" y="2340000"/>
            <a:ext cx="8383680" cy="3238920"/>
          </a:xfrm>
          <a:prstGeom prst="rect">
            <a:avLst/>
          </a:prstGeom>
          <a:ln w="0">
            <a:noFill/>
          </a:ln>
        </p:spPr>
      </p:pic>
      <p:sp>
        <p:nvSpPr>
          <p:cNvPr id="151" name=""/>
          <p:cNvSpPr/>
          <p:nvPr/>
        </p:nvSpPr>
        <p:spPr>
          <a:xfrm>
            <a:off x="3420000" y="2340000"/>
            <a:ext cx="2873880" cy="323028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17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3" name="CustomShape 18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6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Detecção de Objetos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55" name="CustomShape 13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56" name="Text Box 1"/>
          <p:cNvSpPr/>
          <p:nvPr/>
        </p:nvSpPr>
        <p:spPr>
          <a:xfrm>
            <a:off x="360000" y="1647720"/>
            <a:ext cx="8317080" cy="454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57" name="" descr=""/>
          <p:cNvPicPr/>
          <p:nvPr/>
        </p:nvPicPr>
        <p:blipFill>
          <a:blip r:embed="rId1"/>
          <a:srcRect l="0" t="15844" r="0" b="0"/>
          <a:stretch/>
        </p:blipFill>
        <p:spPr>
          <a:xfrm>
            <a:off x="2686320" y="2411280"/>
            <a:ext cx="5412600" cy="4091400"/>
          </a:xfrm>
          <a:prstGeom prst="rect">
            <a:avLst/>
          </a:prstGeom>
          <a:ln w="0">
            <a:noFill/>
          </a:ln>
        </p:spPr>
      </p:pic>
      <p:pic>
        <p:nvPicPr>
          <p:cNvPr id="158" name="" descr=""/>
          <p:cNvPicPr/>
          <p:nvPr/>
        </p:nvPicPr>
        <p:blipFill>
          <a:blip r:embed="rId2"/>
          <a:stretch/>
        </p:blipFill>
        <p:spPr>
          <a:xfrm>
            <a:off x="7380000" y="825480"/>
            <a:ext cx="2334600" cy="901440"/>
          </a:xfrm>
          <a:prstGeom prst="rect">
            <a:avLst/>
          </a:prstGeom>
          <a:ln w="0">
            <a:noFill/>
          </a:ln>
        </p:spPr>
      </p:pic>
      <p:sp>
        <p:nvSpPr>
          <p:cNvPr id="159" name=""/>
          <p:cNvSpPr/>
          <p:nvPr/>
        </p:nvSpPr>
        <p:spPr>
          <a:xfrm>
            <a:off x="8096040" y="825480"/>
            <a:ext cx="794880" cy="90144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21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1" name="CustomShape 22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20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Detecção de Objetos - RCNN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63" name="CustomShape 23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64" name="Text Box 5"/>
          <p:cNvSpPr/>
          <p:nvPr/>
        </p:nvSpPr>
        <p:spPr>
          <a:xfrm>
            <a:off x="360000" y="1647720"/>
            <a:ext cx="8317080" cy="454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7380000" y="825480"/>
            <a:ext cx="2334600" cy="901440"/>
          </a:xfrm>
          <a:prstGeom prst="rect">
            <a:avLst/>
          </a:prstGeom>
          <a:ln w="0">
            <a:noFill/>
          </a:ln>
        </p:spPr>
      </p:pic>
      <p:sp>
        <p:nvSpPr>
          <p:cNvPr id="166" name=""/>
          <p:cNvSpPr/>
          <p:nvPr/>
        </p:nvSpPr>
        <p:spPr>
          <a:xfrm>
            <a:off x="8096040" y="825480"/>
            <a:ext cx="794880" cy="90144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15"/>
          <p:cNvSpPr/>
          <p:nvPr/>
        </p:nvSpPr>
        <p:spPr>
          <a:xfrm>
            <a:off x="360000" y="183600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Region Based Convolutional Neural Network (2014) - Ross Girshick</a:t>
            </a:r>
            <a:endParaRPr b="0" lang="pt-BR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Selective Search Algorithm (Region Proposal)</a:t>
            </a:r>
            <a:endParaRPr b="0" lang="pt-BR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CNN (Classification)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2"/>
          <a:stretch/>
        </p:blipFill>
        <p:spPr>
          <a:xfrm>
            <a:off x="1620000" y="3600000"/>
            <a:ext cx="7198920" cy="2518920"/>
          </a:xfrm>
          <a:prstGeom prst="rect">
            <a:avLst/>
          </a:prstGeom>
          <a:ln w="0">
            <a:noFill/>
          </a:ln>
        </p:spPr>
      </p:pic>
      <p:sp>
        <p:nvSpPr>
          <p:cNvPr id="169" name="CustomShape 28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0" name="CustomShape 29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33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Detecção de Objetos - RCNN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72" name="CustomShape 36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73" name="Text Box 7"/>
          <p:cNvSpPr/>
          <p:nvPr/>
        </p:nvSpPr>
        <p:spPr>
          <a:xfrm>
            <a:off x="360000" y="1647720"/>
            <a:ext cx="8317080" cy="454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7380000" y="825480"/>
            <a:ext cx="2334600" cy="901440"/>
          </a:xfrm>
          <a:prstGeom prst="rect">
            <a:avLst/>
          </a:prstGeom>
          <a:ln w="0">
            <a:noFill/>
          </a:ln>
        </p:spPr>
      </p:pic>
      <p:sp>
        <p:nvSpPr>
          <p:cNvPr id="175" name=""/>
          <p:cNvSpPr/>
          <p:nvPr/>
        </p:nvSpPr>
        <p:spPr>
          <a:xfrm>
            <a:off x="8096040" y="825480"/>
            <a:ext cx="794880" cy="90144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37"/>
          <p:cNvSpPr/>
          <p:nvPr/>
        </p:nvSpPr>
        <p:spPr>
          <a:xfrm>
            <a:off x="360000" y="183600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Selective Search Algorithm (Region Proposal)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2"/>
          <a:stretch/>
        </p:blipFill>
        <p:spPr>
          <a:xfrm>
            <a:off x="1080000" y="2510280"/>
            <a:ext cx="7819200" cy="3608640"/>
          </a:xfrm>
          <a:prstGeom prst="rect">
            <a:avLst/>
          </a:prstGeom>
          <a:ln w="0">
            <a:noFill/>
          </a:ln>
        </p:spPr>
      </p:pic>
      <p:sp>
        <p:nvSpPr>
          <p:cNvPr id="178" name="CustomShape 34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9" name="CustomShape 35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6646</TotalTime>
  <Application>LibreOffice/7.3.7.2$Linux_X86_64 LibreOffice_project/30$Build-2</Application>
  <AppVersion>15.0000</AppVersion>
  <Words>303</Words>
  <Paragraphs>131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2021-04-28T18:38:02Z</dcterms:created>
  <dc:creator/>
  <dc:description/>
  <dc:language>en-US</dc:language>
  <cp:lastModifiedBy/>
  <dcterms:modified xsi:type="dcterms:W3CDTF">2022-11-23T15:19:35Z</dcterms:modified>
  <cp:revision>157</cp:revision>
  <dc:subject/>
  <dc:title>Alizarin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14</vt:i4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14</vt:i4>
  </property>
</Properties>
</file>